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236F0-DEB8-4413-8D24-786D4D7D9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2806E0-569F-4B8A-A815-3DA1D7346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7F5B1-0294-4329-8A3F-6C35413B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D1D68-3738-4A8D-B5D7-8DDC7361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C30DF-1C14-4238-A9D5-268FD27D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2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CC34B-BC1F-4863-A704-8CF0AE05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E41A4-93B9-4996-85FF-CB4F310BC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E9314-AEBB-49FD-91F1-7E9A613A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5C3C9-A1EB-4242-8898-B185EE9A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AB943-06DA-408B-A749-21E90D3E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47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71EAF0-F507-4F3B-A62B-8A602DC14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841A8A-C3B3-47CE-8767-894A35468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3CC52F-B446-4E3B-B364-3489A2F0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D764D-8AB1-456D-856C-416A0520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A5699-A8A2-4F1E-B872-B94EB1F7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98E0C-F1A5-4CEC-B75B-4804AA32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0499F-4622-457F-9058-D279C33D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0EFF5-974F-4310-B140-D2868EF4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9F8C7-D02A-4292-B7E7-A59651198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0AE0B-D254-48AF-A308-0495EC9C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8BA35-33A0-4B4C-BCE4-CC30B663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7D752-79F1-4A83-8CAD-9B99ACB85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8A940F-F524-4E39-B747-008CA15F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E9901-CD7C-4C84-BB91-F202191D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F8D3-7E4F-463F-8258-D7169C32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9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DB3FF-C31C-4E85-B68D-464819C8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12806-F2CD-44C6-ADAE-8DEAA137E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E6D56F-146F-4EBF-9C66-2FAEA3CEF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1929-DAA4-4B8B-8E78-52AF65661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F14D8F-2900-4755-A76B-71EDD75ED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E09867-EB6C-49A9-80D7-537D30B5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7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F5EF0-DA0B-40FF-90A3-8679CE97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5AC6D7-5D01-4512-A8DA-40453387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2839FB-B1B7-496C-887E-1819353A3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F494A2-C400-4E30-BE0D-624350EBE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F81B5-7C73-4346-A239-750B0E3A2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16EC2F-C7EF-42BC-98CB-C9864A8B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1D0D33-A132-4B40-BE31-73469F97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25174E-0126-4A68-AEB8-6B86E7F8B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5A2EE-236C-4683-9A9E-DC9EE899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EAB1FE-FAEB-4CE5-973A-ED1CCC81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1FA3E0-AFFF-4DF9-9C2D-821E3AFE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19CFD3-71EF-4A3E-A0EA-4214E7DD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5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78AAFA-0F7D-44D7-B514-5B0A8BCF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B12CE-E420-4B25-86F6-E28DE2C7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75052-5D1C-455F-949C-9728BF10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41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638AD-2A4F-48C6-A7A4-33DC6C7B3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57B17-E6E2-4C01-A681-3D84BB448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372098-63B5-406D-B47E-154F1319D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19533-8DA7-4F08-8D7F-9657F61D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64FEC-DE85-4D19-8DF0-4F488830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D40736-09C8-4ECC-994F-2A79A988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D32A2-73F1-405F-844A-27EB4A8B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205AC6-8DB1-437B-B43C-69FBF2AE9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DB55D-A08E-403E-90C6-D5C7A425A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4694A0-34D9-43C3-A4A1-334A30BA3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A178F-4559-4BC8-AD39-6870EB9DD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FCE20-738D-4404-BBAC-80FC3BD5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405EA-70DA-46F6-842F-27B2283B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330CB-FEA3-41F2-B9F9-4409CAF6F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0CFD7-E781-4914-B09F-A50EA01E5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C3D3-5AC7-43EB-8BF1-C6D19C92CF56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925B8-CDEB-4F71-A094-2E954D4A3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4F7F7-10CB-4360-A189-8AA76825B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7AD68-4623-4565-81BB-0038C9703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bstu.ru/saf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4D5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8660DC-9C66-42F0-81B3-E431F6C04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ru-RU" sz="5800">
                <a:solidFill>
                  <a:srgbClr val="4D5B5F"/>
                </a:solidFill>
              </a:rPr>
              <a:t>Настройка </a:t>
            </a:r>
            <a:r>
              <a:rPr lang="en-US" sz="5800">
                <a:solidFill>
                  <a:srgbClr val="4D5B5F"/>
                </a:solidFill>
              </a:rPr>
              <a:t>Safe Exam Browser</a:t>
            </a:r>
            <a:endParaRPr lang="ru-RU" sz="5800">
              <a:solidFill>
                <a:srgbClr val="4D5B5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665244-EB68-4299-802E-8252D2A10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1100">
                <a:solidFill>
                  <a:srgbClr val="4D5B5F"/>
                </a:solidFill>
              </a:rPr>
              <a:t>Safe Exam Browser (SEB)</a:t>
            </a:r>
            <a:r>
              <a:rPr lang="ru-RU" sz="1100">
                <a:solidFill>
                  <a:srgbClr val="4D5B5F"/>
                </a:solidFill>
              </a:rPr>
              <a:t> блокирует доступ к другим приложениям, оставляя доступной только страницу с тестом, ограничивая возможность списывания с электронных документов и поиска ответов в интернете.</a:t>
            </a:r>
          </a:p>
          <a:p>
            <a:endParaRPr lang="ru-RU" sz="1100">
              <a:solidFill>
                <a:srgbClr val="4D5B5F"/>
              </a:solidFill>
            </a:endParaRPr>
          </a:p>
        </p:txBody>
      </p:sp>
      <p:pic>
        <p:nvPicPr>
          <p:cNvPr id="4" name="Рисунок 3" descr="СДО ИФНиТ - Mozilla Firefox">
            <a:extLst>
              <a:ext uri="{FF2B5EF4-FFF2-40B4-BE49-F238E27FC236}">
                <a16:creationId xmlns:a16="http://schemas.microsoft.com/office/drawing/2014/main" id="{094BD2E9-139B-4ABB-AEB7-BD3EB70C5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r="1" b="24592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1">
                <a:lumMod val="85000"/>
              </a:schemeClr>
            </a:outerShdw>
            <a:reflection blurRad="6350" stA="50000" endA="300" endPos="38500" dist="508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8025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3A7DB7-D9AE-4ACF-96D5-0911644A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7" y="290439"/>
            <a:ext cx="10515600" cy="5799967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ru-RU" dirty="0"/>
              <a:t>Студенты должны заранее скачать и установить </a:t>
            </a:r>
            <a:r>
              <a:rPr lang="en-US" dirty="0"/>
              <a:t>SEB</a:t>
            </a:r>
            <a:r>
              <a:rPr lang="ru-RU" dirty="0"/>
              <a:t> с </a:t>
            </a:r>
            <a:r>
              <a:rPr lang="en-US" dirty="0">
                <a:hlinkClick r:id="rId2"/>
              </a:rPr>
              <a:t>https://open.spbstu.ru/safe/</a:t>
            </a:r>
            <a:r>
              <a:rPr lang="ru-RU" dirty="0"/>
              <a:t> . Для работы с </a:t>
            </a:r>
            <a:r>
              <a:rPr lang="en-US" dirty="0"/>
              <a:t>SEB</a:t>
            </a:r>
            <a:r>
              <a:rPr lang="ru-RU" dirty="0"/>
              <a:t> необходимо также наличие </a:t>
            </a:r>
            <a:r>
              <a:rPr lang="en-US" dirty="0"/>
              <a:t>Firefox</a:t>
            </a:r>
            <a:r>
              <a:rPr lang="ru-RU" dirty="0"/>
              <a:t>, который можно скачать там же.</a:t>
            </a:r>
          </a:p>
          <a:p>
            <a:endParaRPr lang="ru-RU" dirty="0"/>
          </a:p>
          <a:p>
            <a:r>
              <a:rPr lang="ru-RU" dirty="0"/>
              <a:t>Там же студенты скачивают стандартный </a:t>
            </a:r>
            <a:r>
              <a:rPr lang="en-US" dirty="0"/>
              <a:t>SEB </a:t>
            </a:r>
            <a:r>
              <a:rPr lang="ru-RU" dirty="0"/>
              <a:t>конфигуратор для входа на сайт того института, на котором расположен их курс и применяют полученные настройки, открывая файл конфигурации в </a:t>
            </a:r>
            <a:r>
              <a:rPr lang="en-US" dirty="0"/>
              <a:t>SEB</a:t>
            </a:r>
            <a:endParaRPr lang="ru-RU" dirty="0"/>
          </a:p>
          <a:p>
            <a:endParaRPr lang="ru-RU" dirty="0"/>
          </a:p>
          <a:p>
            <a:r>
              <a:rPr lang="ru-RU" dirty="0"/>
              <a:t>В разделе экзамена/консультации можно разместить ссылку на эту страницу и сам файл конфигурации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Скачивать и устанавливать </a:t>
            </a:r>
            <a:r>
              <a:rPr lang="en-US" dirty="0"/>
              <a:t>SEB</a:t>
            </a:r>
            <a:r>
              <a:rPr lang="ru-RU" dirty="0"/>
              <a:t> преподавателю нужно только при желании персонифицировать его конфигурацию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896D35-B57B-42E3-B5CC-D6D45D0C5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44" y="3227700"/>
            <a:ext cx="8244659" cy="21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E5A23-4416-4352-B0F2-EB8F3246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0. Стандартная настройка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A0C42-B943-4282-9900-50E6B6BE8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настройках теста находим пункт</a:t>
            </a:r>
          </a:p>
          <a:p>
            <a:r>
              <a:rPr lang="ru-RU" dirty="0"/>
              <a:t>…</a:t>
            </a:r>
          </a:p>
          <a:p>
            <a:endParaRPr lang="ru-RU" dirty="0"/>
          </a:p>
          <a:p>
            <a:r>
              <a:rPr lang="ru-RU" dirty="0"/>
              <a:t>Включаем требование </a:t>
            </a:r>
            <a:r>
              <a:rPr lang="en-US" dirty="0"/>
              <a:t>SEB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Готово. Устанавливать у себя </a:t>
            </a:r>
            <a:r>
              <a:rPr lang="en-US" dirty="0"/>
              <a:t>SEB</a:t>
            </a:r>
            <a:r>
              <a:rPr lang="ru-RU" dirty="0"/>
              <a:t> не нужно.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6FE475-0775-44A7-9B0E-096649B28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216" y="1825625"/>
            <a:ext cx="5468614" cy="1732971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537CE41-365C-4FD6-9CE5-44B0845E4E32}"/>
              </a:ext>
            </a:extLst>
          </p:cNvPr>
          <p:cNvCxnSpPr/>
          <p:nvPr/>
        </p:nvCxnSpPr>
        <p:spPr>
          <a:xfrm>
            <a:off x="6335486" y="2052735"/>
            <a:ext cx="317241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69700D2-1D61-4295-A5B2-C0608B8AFB13}"/>
              </a:ext>
            </a:extLst>
          </p:cNvPr>
          <p:cNvCxnSpPr>
            <a:cxnSpLocks/>
          </p:cNvCxnSpPr>
          <p:nvPr/>
        </p:nvCxnSpPr>
        <p:spPr>
          <a:xfrm>
            <a:off x="1434774" y="2544263"/>
            <a:ext cx="5312255" cy="88473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97C78C-9ABE-43A3-B4BB-62AE8AC8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92" y="3692868"/>
            <a:ext cx="4878202" cy="1837245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88727E2-599B-4E6F-8AB6-A72ABAF0E45A}"/>
              </a:ext>
            </a:extLst>
          </p:cNvPr>
          <p:cNvCxnSpPr>
            <a:cxnSpLocks/>
          </p:cNvCxnSpPr>
          <p:nvPr/>
        </p:nvCxnSpPr>
        <p:spPr>
          <a:xfrm>
            <a:off x="4970786" y="3564639"/>
            <a:ext cx="0" cy="164655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793D4C-0AA3-4CF2-B410-D0893876A17B}"/>
              </a:ext>
            </a:extLst>
          </p:cNvPr>
          <p:cNvSpPr txBox="1"/>
          <p:nvPr/>
        </p:nvSpPr>
        <p:spPr>
          <a:xfrm>
            <a:off x="8606713" y="5211192"/>
            <a:ext cx="3079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Главный недостаток – возможность легко изменить конфигурацию </a:t>
            </a:r>
            <a:r>
              <a:rPr lang="en-US" dirty="0"/>
              <a:t>SEB</a:t>
            </a:r>
            <a:r>
              <a:rPr lang="ru-RU" dirty="0"/>
              <a:t> (не будем описывать как), сводя на нет эффект от его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8409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203DD-7A5E-4DE3-9B39-72643512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Рекомендуемая настройка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495E3-A2EF-416A-8BEC-778BCCC45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Блокирует возможность изменения конфигурации </a:t>
            </a:r>
            <a:r>
              <a:rPr lang="en-US" dirty="0"/>
              <a:t>SEB</a:t>
            </a:r>
            <a:r>
              <a:rPr lang="ru-RU" dirty="0"/>
              <a:t>, обеспечивая необходимую защиту</a:t>
            </a:r>
          </a:p>
          <a:p>
            <a:endParaRPr lang="ru-RU" dirty="0"/>
          </a:p>
          <a:p>
            <a:r>
              <a:rPr lang="ru-RU" dirty="0"/>
              <a:t>Не требует установки </a:t>
            </a:r>
            <a:r>
              <a:rPr lang="en-US" dirty="0"/>
              <a:t>SEB</a:t>
            </a:r>
            <a:r>
              <a:rPr lang="ru-RU" dirty="0"/>
              <a:t> у преподавателя.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1600" dirty="0"/>
              <a:t>Для тех, кто хочет наблюдать за студентами во время экзамена:</a:t>
            </a:r>
          </a:p>
          <a:p>
            <a:pPr marL="0" indent="0">
              <a:buNone/>
            </a:pPr>
            <a:r>
              <a:rPr lang="ru-RU" sz="1600" dirty="0"/>
              <a:t>Не прекращает трансляцию видео и звука в приложении </a:t>
            </a:r>
            <a:r>
              <a:rPr lang="en-US" sz="1600" dirty="0"/>
              <a:t>MS Teams</a:t>
            </a:r>
            <a:r>
              <a:rPr lang="ru-RU" sz="1600" dirty="0"/>
              <a:t>, но не дает студенту включать/выключать видео/звук, т.к. окно программы </a:t>
            </a:r>
            <a:r>
              <a:rPr lang="en-US" sz="1600" dirty="0"/>
              <a:t>MS Teams</a:t>
            </a:r>
            <a:r>
              <a:rPr lang="ru-RU" sz="1600" dirty="0"/>
              <a:t> ему недоступно. Если перед входом в </a:t>
            </a:r>
            <a:r>
              <a:rPr lang="en-US" sz="1600" dirty="0"/>
              <a:t>SEB</a:t>
            </a:r>
            <a:r>
              <a:rPr lang="ru-RU" sz="1600" dirty="0"/>
              <a:t> видео и звук были включены, студент не сможет выключить их. Если студент использует браузер (а не приложение) для работы с </a:t>
            </a:r>
            <a:r>
              <a:rPr lang="en-US" sz="1600" dirty="0"/>
              <a:t>MS Teams</a:t>
            </a:r>
            <a:r>
              <a:rPr lang="ru-RU" sz="1600" dirty="0"/>
              <a:t>, связь будет потеряна. </a:t>
            </a:r>
          </a:p>
        </p:txBody>
      </p:sp>
    </p:spTree>
    <p:extLst>
      <p:ext uri="{BB962C8B-B14F-4D97-AF65-F5344CB8AC3E}">
        <p14:creationId xmlns:p14="http://schemas.microsoft.com/office/powerpoint/2010/main" val="312428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BD2D9-CBCE-46E5-B182-64F21CE677C3}"/>
              </a:ext>
            </a:extLst>
          </p:cNvPr>
          <p:cNvSpPr txBox="1"/>
          <p:nvPr/>
        </p:nvSpPr>
        <p:spPr>
          <a:xfrm>
            <a:off x="419450" y="478172"/>
            <a:ext cx="5936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 прилагаемом архиве </a:t>
            </a:r>
            <a:r>
              <a:rPr lang="en-US" dirty="0"/>
              <a:t>SEB.zip</a:t>
            </a:r>
            <a:r>
              <a:rPr lang="ru-RU" dirty="0"/>
              <a:t> находятся файлы конфигурации для разных институтов. Выбираем нужный файл и размещаем его в разделе экзамена (Редактирование – Добавить элемент или ресурс – Файл)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691C04-3C61-4B32-A773-BAC7A804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924" y="395498"/>
            <a:ext cx="5598387" cy="1446899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CC17659-F0FD-4111-BBA3-03986F0169E0}"/>
              </a:ext>
            </a:extLst>
          </p:cNvPr>
          <p:cNvCxnSpPr>
            <a:cxnSpLocks/>
          </p:cNvCxnSpPr>
          <p:nvPr/>
        </p:nvCxnSpPr>
        <p:spPr>
          <a:xfrm flipV="1">
            <a:off x="5352176" y="939568"/>
            <a:ext cx="1194192" cy="36072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ABB2B6-08E8-4951-A35A-2A73F9E66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47" y="1824830"/>
            <a:ext cx="3649519" cy="2216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BD6961-B364-4B8D-A704-E24FC6DF64AC}"/>
              </a:ext>
            </a:extLst>
          </p:cNvPr>
          <p:cNvSpPr txBox="1"/>
          <p:nvPr/>
        </p:nvSpPr>
        <p:spPr>
          <a:xfrm>
            <a:off x="4415176" y="1954540"/>
            <a:ext cx="753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Открываем Блокнотом находящийся в том же архиве файл «Ключи к файлам.</a:t>
            </a:r>
            <a:r>
              <a:rPr lang="en-US" dirty="0"/>
              <a:t>txt</a:t>
            </a:r>
            <a:r>
              <a:rPr lang="ru-RU" dirty="0"/>
              <a:t>», выделяем нужный ключ и копируем его в буфер обмена.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D568F17-253A-4E67-A3AD-ECA02D442E89}"/>
              </a:ext>
            </a:extLst>
          </p:cNvPr>
          <p:cNvCxnSpPr>
            <a:cxnSpLocks/>
          </p:cNvCxnSpPr>
          <p:nvPr/>
        </p:nvCxnSpPr>
        <p:spPr>
          <a:xfrm flipH="1">
            <a:off x="3655858" y="2228872"/>
            <a:ext cx="866628" cy="21398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C51956-1B99-4C9B-9C6A-372266D87FF2}"/>
              </a:ext>
            </a:extLst>
          </p:cNvPr>
          <p:cNvSpPr txBox="1"/>
          <p:nvPr/>
        </p:nvSpPr>
        <p:spPr>
          <a:xfrm>
            <a:off x="4295105" y="2746390"/>
            <a:ext cx="385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Вставляем скопированный ключ в Дополнительные ограничения на попытки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C98F10-D849-4644-A57D-4E7138F96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92" y="2747200"/>
            <a:ext cx="3415164" cy="21434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522E81-5406-4CBC-8089-19236D848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85" y="4187206"/>
            <a:ext cx="7408241" cy="86089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23A8110-D648-41B2-8166-1B525FF6CD64}"/>
              </a:ext>
            </a:extLst>
          </p:cNvPr>
          <p:cNvCxnSpPr>
            <a:cxnSpLocks/>
          </p:cNvCxnSpPr>
          <p:nvPr/>
        </p:nvCxnSpPr>
        <p:spPr>
          <a:xfrm>
            <a:off x="5264458" y="3508669"/>
            <a:ext cx="4199138" cy="99149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8096ECC-4CA2-4524-BE52-033ACBE0EFA8}"/>
              </a:ext>
            </a:extLst>
          </p:cNvPr>
          <p:cNvCxnSpPr>
            <a:cxnSpLocks/>
          </p:cNvCxnSpPr>
          <p:nvPr/>
        </p:nvCxnSpPr>
        <p:spPr>
          <a:xfrm flipH="1">
            <a:off x="5788242" y="4578047"/>
            <a:ext cx="3817397" cy="2551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F3D0328-FBE4-430C-808C-9AB6D766BF35}"/>
              </a:ext>
            </a:extLst>
          </p:cNvPr>
          <p:cNvSpPr txBox="1"/>
          <p:nvPr/>
        </p:nvSpPr>
        <p:spPr>
          <a:xfrm>
            <a:off x="309108" y="5042388"/>
            <a:ext cx="1149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Проверяем совпадение начал и концов ключей в Блокноте и </a:t>
            </a:r>
            <a:r>
              <a:rPr lang="en-US" dirty="0"/>
              <a:t>Moodle</a:t>
            </a:r>
            <a:r>
              <a:rPr lang="ru-RU" dirty="0"/>
              <a:t> (наиболее частая ошибка при копировании – потеря символов при выделении)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80BC7-E349-4DB4-ACC2-68F75E422EDA}"/>
              </a:ext>
            </a:extLst>
          </p:cNvPr>
          <p:cNvSpPr txBox="1"/>
          <p:nvPr/>
        </p:nvSpPr>
        <p:spPr>
          <a:xfrm>
            <a:off x="277741" y="5688719"/>
            <a:ext cx="1149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Готово! Обязательно предупредите студентов, что необходимо использовать файл конфигурации из раздела экзамена. Со стандартным файлом войти в экзамен не получится.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F8723D-F600-432D-B39F-8222E183207D}"/>
              </a:ext>
            </a:extLst>
          </p:cNvPr>
          <p:cNvSpPr txBox="1"/>
          <p:nvPr/>
        </p:nvSpPr>
        <p:spPr>
          <a:xfrm>
            <a:off x="309108" y="6379828"/>
            <a:ext cx="1189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6. Желательно закрыть тем или иным способом доступ студентов к файлу конфигурации, чтобы избежать попыток взлома, и открывать его непосредственно перед тестированием</a:t>
            </a:r>
          </a:p>
        </p:txBody>
      </p:sp>
    </p:spTree>
    <p:extLst>
      <p:ext uri="{BB962C8B-B14F-4D97-AF65-F5344CB8AC3E}">
        <p14:creationId xmlns:p14="http://schemas.microsoft.com/office/powerpoint/2010/main" val="187272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BF6F3-DD60-4A39-B277-04AA5D03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Точная настройка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AE6575-DBD3-4F3F-A69D-AD3AD6FB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9"/>
            <a:ext cx="10515600" cy="5060366"/>
          </a:xfrm>
        </p:spPr>
        <p:txBody>
          <a:bodyPr>
            <a:normAutofit fontScale="92500"/>
          </a:bodyPr>
          <a:lstStyle/>
          <a:p>
            <a:r>
              <a:rPr lang="ru-RU" dirty="0"/>
              <a:t>Необходимо скачать и установить </a:t>
            </a:r>
            <a:r>
              <a:rPr lang="en-US" dirty="0"/>
              <a:t>SEB</a:t>
            </a:r>
            <a:r>
              <a:rPr lang="ru-RU" dirty="0"/>
              <a:t> себе на компьютер, что позволит создавать собственные файлы конфигурации.</a:t>
            </a:r>
          </a:p>
          <a:p>
            <a:r>
              <a:rPr lang="ru-RU" dirty="0"/>
              <a:t>Главное и, кажется, единственное преимущество:</a:t>
            </a:r>
          </a:p>
          <a:p>
            <a:r>
              <a:rPr lang="ru-RU" sz="2000" dirty="0"/>
              <a:t>Универсальный файл направляет студента на сайт института, но можно легко настроить </a:t>
            </a:r>
            <a:r>
              <a:rPr lang="en-US" sz="2000" dirty="0"/>
              <a:t>SEB</a:t>
            </a:r>
            <a:r>
              <a:rPr lang="ru-RU" sz="2000" dirty="0"/>
              <a:t> так, чтобы открывался непосредственно экзамен (авторизация при этом все равно выполняется)</a:t>
            </a:r>
          </a:p>
          <a:p>
            <a:r>
              <a:rPr lang="ru-RU" sz="1600" dirty="0"/>
              <a:t>Можно также запретить студентам выходить из </a:t>
            </a:r>
            <a:r>
              <a:rPr lang="en-US" sz="1600" dirty="0"/>
              <a:t>SEB</a:t>
            </a:r>
            <a:r>
              <a:rPr lang="ru-RU" sz="1600" dirty="0"/>
              <a:t> до окончания экзамена, чтобы они не могли «сбегать в поисковик/электронную шпаргалку» выйдя из </a:t>
            </a:r>
            <a:r>
              <a:rPr lang="en-US" sz="1600" dirty="0"/>
              <a:t>SEB</a:t>
            </a:r>
            <a:r>
              <a:rPr lang="ru-RU" sz="1600" dirty="0"/>
              <a:t> и вернувшись в попытку обратно. Минусы – при проблемах с интернетом закрыть </a:t>
            </a:r>
            <a:r>
              <a:rPr lang="en-US" sz="1600" dirty="0"/>
              <a:t>SEB</a:t>
            </a:r>
            <a:r>
              <a:rPr lang="ru-RU" sz="1600" dirty="0"/>
              <a:t> можно только выключив компьютер. *</a:t>
            </a:r>
          </a:p>
          <a:p>
            <a:r>
              <a:rPr lang="ru-RU" sz="1600" dirty="0"/>
              <a:t>Можно установить пароли и шифрование, чтобы обезопаситься от попыток взлома. Минусы – это надо делать очень аккуратно, иначе студенты не смогут загрузить конфигуратор другого экзамена без Вашего пароля.* Полагаем, что проще открывать студентам файл конфигурации непосредственно перед экзаменом, не давая им времени на «эксперименты».</a:t>
            </a:r>
          </a:p>
          <a:p>
            <a:r>
              <a:rPr lang="ru-RU" sz="1600" dirty="0"/>
              <a:t>На самом деле есть еще много разных возможностей, но необходимость их использования в нашем случае пока не очевидна. </a:t>
            </a:r>
          </a:p>
          <a:p>
            <a:endParaRPr lang="ru-RU" sz="1600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100" dirty="0"/>
              <a:t>*Мы не рекомендуем этого делать, но если все-таки хочется приключений, можем объяснить как.</a:t>
            </a:r>
          </a:p>
        </p:txBody>
      </p:sp>
    </p:spTree>
    <p:extLst>
      <p:ext uri="{BB962C8B-B14F-4D97-AF65-F5344CB8AC3E}">
        <p14:creationId xmlns:p14="http://schemas.microsoft.com/office/powerpoint/2010/main" val="279650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FB59A9-A444-4B7A-A1FA-29FF1E3FC566}"/>
              </a:ext>
            </a:extLst>
          </p:cNvPr>
          <p:cNvSpPr txBox="1"/>
          <p:nvPr/>
        </p:nvSpPr>
        <p:spPr>
          <a:xfrm>
            <a:off x="889233" y="536895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Для задания начальной страницы </a:t>
            </a:r>
            <a:r>
              <a:rPr lang="en-US" dirty="0"/>
              <a:t>SEB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2DFAB8-E9FB-4B3A-80C3-4F846FAB8982}"/>
              </a:ext>
            </a:extLst>
          </p:cNvPr>
          <p:cNvSpPr txBox="1"/>
          <p:nvPr/>
        </p:nvSpPr>
        <p:spPr>
          <a:xfrm>
            <a:off x="693381" y="1005538"/>
            <a:ext cx="562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Открываем </a:t>
            </a:r>
            <a:r>
              <a:rPr lang="en-US" dirty="0"/>
              <a:t>SEB Config Tool </a:t>
            </a:r>
            <a:r>
              <a:rPr lang="ru-RU" dirty="0"/>
              <a:t>в главном меню</a:t>
            </a:r>
          </a:p>
          <a:p>
            <a:pPr marL="342900" indent="-342900">
              <a:buAutoNum type="arabicPeriod"/>
            </a:pPr>
            <a:r>
              <a:rPr lang="ru-RU" dirty="0"/>
              <a:t>На вкладке </a:t>
            </a:r>
            <a:r>
              <a:rPr lang="en-US" dirty="0"/>
              <a:t>Config File – Open Settings</a:t>
            </a:r>
            <a:r>
              <a:rPr lang="ru-RU" dirty="0"/>
              <a:t> открываем файл конфигурации из архива </a:t>
            </a:r>
            <a:r>
              <a:rPr lang="en-US" dirty="0"/>
              <a:t>SEB.zip </a:t>
            </a:r>
            <a:r>
              <a:rPr lang="ru-RU" dirty="0"/>
              <a:t>с рекомендуемыми настройками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5EE68D-EEFF-413F-B266-7ECD0F21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030" y="307828"/>
            <a:ext cx="4042202" cy="4100363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7F6256B-22A8-4069-82DC-82194D6B247B}"/>
              </a:ext>
            </a:extLst>
          </p:cNvPr>
          <p:cNvCxnSpPr>
            <a:cxnSpLocks/>
          </p:cNvCxnSpPr>
          <p:nvPr/>
        </p:nvCxnSpPr>
        <p:spPr>
          <a:xfrm flipV="1">
            <a:off x="5103845" y="4056737"/>
            <a:ext cx="2992590" cy="76561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BCCAEC-E124-48E3-959E-E790F6FA5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51" y="2493840"/>
            <a:ext cx="3908097" cy="1151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AC1DEE-F3A6-4503-9167-440560D1EE4C}"/>
              </a:ext>
            </a:extLst>
          </p:cNvPr>
          <p:cNvSpPr txBox="1"/>
          <p:nvPr/>
        </p:nvSpPr>
        <p:spPr>
          <a:xfrm>
            <a:off x="335903" y="3900196"/>
            <a:ext cx="5760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На вкладке </a:t>
            </a:r>
            <a:r>
              <a:rPr lang="en-US" dirty="0"/>
              <a:t>General</a:t>
            </a:r>
            <a:r>
              <a:rPr lang="ru-RU" dirty="0"/>
              <a:t> заменяем стартовую ссылку ссылкой на желаемое место в курсе.</a:t>
            </a:r>
          </a:p>
          <a:p>
            <a:endParaRPr lang="ru-RU" dirty="0"/>
          </a:p>
          <a:p>
            <a:r>
              <a:rPr lang="ru-RU" dirty="0"/>
              <a:t>4. Сохраняем файл настроек под новым именем</a:t>
            </a:r>
            <a:endParaRPr lang="en-US" dirty="0"/>
          </a:p>
          <a:p>
            <a:endParaRPr lang="ru-RU" dirty="0"/>
          </a:p>
          <a:p>
            <a:r>
              <a:rPr lang="ru-RU" dirty="0"/>
              <a:t>5. Только ПОСЛЕ сохранения идем на вкладку </a:t>
            </a:r>
            <a:r>
              <a:rPr lang="en-US" dirty="0"/>
              <a:t>Exam </a:t>
            </a:r>
            <a:r>
              <a:rPr lang="ru-RU" dirty="0"/>
              <a:t>и копируем новый ключ в </a:t>
            </a:r>
            <a:r>
              <a:rPr lang="en-US" dirty="0"/>
              <a:t>Moodle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ru-RU" dirty="0"/>
              <a:t>. Готово! Проверяем работу, открывая в </a:t>
            </a:r>
            <a:r>
              <a:rPr lang="en-US" dirty="0"/>
              <a:t>SEB</a:t>
            </a:r>
            <a:r>
              <a:rPr lang="ru-RU" dirty="0"/>
              <a:t> созданный файл конфигурации.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5A28EA-4D18-46B1-9F8C-108A36821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93" y="5163115"/>
            <a:ext cx="5391150" cy="1533525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235F7B1-B9A9-44C2-A006-749C85418119}"/>
              </a:ext>
            </a:extLst>
          </p:cNvPr>
          <p:cNvCxnSpPr>
            <a:cxnSpLocks/>
          </p:cNvCxnSpPr>
          <p:nvPr/>
        </p:nvCxnSpPr>
        <p:spPr>
          <a:xfrm>
            <a:off x="4234649" y="2006493"/>
            <a:ext cx="3923930" cy="140364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0CDF8A2F-0DCE-4847-B629-9F985002A73F}"/>
              </a:ext>
            </a:extLst>
          </p:cNvPr>
          <p:cNvCxnSpPr>
            <a:cxnSpLocks/>
          </p:cNvCxnSpPr>
          <p:nvPr/>
        </p:nvCxnSpPr>
        <p:spPr>
          <a:xfrm flipH="1" flipV="1">
            <a:off x="2677965" y="3390181"/>
            <a:ext cx="1399233" cy="51001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3A102D0-95B6-4BC3-97D3-2C44EA60FCB1}"/>
              </a:ext>
            </a:extLst>
          </p:cNvPr>
          <p:cNvCxnSpPr>
            <a:cxnSpLocks/>
          </p:cNvCxnSpPr>
          <p:nvPr/>
        </p:nvCxnSpPr>
        <p:spPr>
          <a:xfrm>
            <a:off x="3685592" y="5768005"/>
            <a:ext cx="2836506" cy="71004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D7D0B7-76AA-408B-82B3-7ACF0C442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098" y="4895538"/>
            <a:ext cx="4042203" cy="260405"/>
          </a:xfrm>
          <a:prstGeom prst="rect">
            <a:avLst/>
          </a:prstGeom>
        </p:spPr>
      </p:pic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F4ABE3D-0137-417B-AF9E-63504826DACD}"/>
              </a:ext>
            </a:extLst>
          </p:cNvPr>
          <p:cNvCxnSpPr>
            <a:cxnSpLocks/>
          </p:cNvCxnSpPr>
          <p:nvPr/>
        </p:nvCxnSpPr>
        <p:spPr>
          <a:xfrm flipV="1">
            <a:off x="5508171" y="5108864"/>
            <a:ext cx="4298302" cy="26005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825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687</Words>
  <Application>Microsoft Office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Настройка Safe Exam Browser</vt:lpstr>
      <vt:lpstr>Презентация PowerPoint</vt:lpstr>
      <vt:lpstr>0. Стандартная настройка</vt:lpstr>
      <vt:lpstr>1. Рекомендуемая настройка</vt:lpstr>
      <vt:lpstr>Презентация PowerPoint</vt:lpstr>
      <vt:lpstr>2. Точная настройка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Safe Exam Browser</dc:title>
  <dc:creator>Alexander Lukin;Татьяна Андреева</dc:creator>
  <cp:lastModifiedBy>Татьяна Андреева</cp:lastModifiedBy>
  <cp:revision>21</cp:revision>
  <dcterms:created xsi:type="dcterms:W3CDTF">2020-06-05T09:16:48Z</dcterms:created>
  <dcterms:modified xsi:type="dcterms:W3CDTF">2020-06-05T15:23:58Z</dcterms:modified>
</cp:coreProperties>
</file>